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notesMasterIdLst>
    <p:notesMasterId r:id="rId35"/>
  </p:notesMasterIdLst>
  <p:sldIdLst>
    <p:sldId id="256" r:id="rId2"/>
    <p:sldId id="272" r:id="rId3"/>
    <p:sldId id="258" r:id="rId4"/>
    <p:sldId id="273" r:id="rId5"/>
    <p:sldId id="257" r:id="rId6"/>
    <p:sldId id="263" r:id="rId7"/>
    <p:sldId id="266" r:id="rId8"/>
    <p:sldId id="268" r:id="rId9"/>
    <p:sldId id="264" r:id="rId10"/>
    <p:sldId id="267" r:id="rId11"/>
    <p:sldId id="265" r:id="rId12"/>
    <p:sldId id="270" r:id="rId13"/>
    <p:sldId id="271" r:id="rId14"/>
    <p:sldId id="274" r:id="rId15"/>
    <p:sldId id="275" r:id="rId16"/>
    <p:sldId id="259" r:id="rId17"/>
    <p:sldId id="276" r:id="rId18"/>
    <p:sldId id="262" r:id="rId19"/>
    <p:sldId id="277" r:id="rId20"/>
    <p:sldId id="278" r:id="rId21"/>
    <p:sldId id="280" r:id="rId22"/>
    <p:sldId id="279" r:id="rId23"/>
    <p:sldId id="281" r:id="rId24"/>
    <p:sldId id="282" r:id="rId25"/>
    <p:sldId id="283" r:id="rId26"/>
    <p:sldId id="285" r:id="rId27"/>
    <p:sldId id="284" r:id="rId28"/>
    <p:sldId id="287" r:id="rId29"/>
    <p:sldId id="286" r:id="rId30"/>
    <p:sldId id="288" r:id="rId31"/>
    <p:sldId id="261" r:id="rId32"/>
    <p:sldId id="291" r:id="rId33"/>
    <p:sldId id="290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601" autoAdjust="0"/>
    <p:restoredTop sz="69142" autoAdjust="0"/>
  </p:normalViewPr>
  <p:slideViewPr>
    <p:cSldViewPr snapToGrid="0">
      <p:cViewPr varScale="1">
        <p:scale>
          <a:sx n="70" d="100"/>
          <a:sy n="70" d="100"/>
        </p:scale>
        <p:origin x="43" y="4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Technion\project2\results_partia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Technion\project2\bitcoin-git\bitcoin\results_partial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Technion\project2\results_partial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Technion\project2\results_partial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Dissemination time over block size 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L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31750" cap="rnd">
                <a:solidFill>
                  <a:schemeClr val="accent2">
                    <a:lumMod val="75000"/>
                  </a:schemeClr>
                </a:solidFill>
                <a:prstDash val="sysDash"/>
              </a:ln>
              <a:effectLst/>
            </c:spPr>
            <c:trendlineType val="linear"/>
            <c:dispRSqr val="0"/>
            <c:dispEq val="0"/>
          </c:trendline>
          <c:xVal>
            <c:numRef>
              <c:f>block!$A$11:$A$17</c:f>
              <c:numCache>
                <c:formatCode>General</c:formatCode>
                <c:ptCount val="7"/>
                <c:pt idx="0">
                  <c:v>0.1</c:v>
                </c:pt>
                <c:pt idx="1">
                  <c:v>0.2</c:v>
                </c:pt>
                <c:pt idx="2">
                  <c:v>0.5</c:v>
                </c:pt>
                <c:pt idx="3">
                  <c:v>1</c:v>
                </c:pt>
                <c:pt idx="4">
                  <c:v>1.5</c:v>
                </c:pt>
                <c:pt idx="5">
                  <c:v>2</c:v>
                </c:pt>
                <c:pt idx="6">
                  <c:v>2.5</c:v>
                </c:pt>
              </c:numCache>
            </c:numRef>
          </c:xVal>
          <c:yVal>
            <c:numRef>
              <c:f>block!$B$11:$B$17</c:f>
              <c:numCache>
                <c:formatCode>0.0000</c:formatCode>
                <c:ptCount val="7"/>
                <c:pt idx="0">
                  <c:v>0.31954412460559556</c:v>
                </c:pt>
                <c:pt idx="1">
                  <c:v>0.38033361435758278</c:v>
                </c:pt>
                <c:pt idx="2">
                  <c:v>0.83302211761474587</c:v>
                </c:pt>
                <c:pt idx="3">
                  <c:v>1.4365088740987308</c:v>
                </c:pt>
                <c:pt idx="4">
                  <c:v>2.0822169780731201</c:v>
                </c:pt>
                <c:pt idx="5">
                  <c:v>2.6793390342167456</c:v>
                </c:pt>
                <c:pt idx="6">
                  <c:v>3.2530495643615724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A81-496A-8775-D57ED123E9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37985711"/>
        <c:axId val="798805215"/>
      </c:scatterChart>
      <c:valAx>
        <c:axId val="73798571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Block size (MB)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L"/>
          </a:p>
        </c:txPr>
        <c:crossAx val="798805215"/>
        <c:crosses val="autoZero"/>
        <c:crossBetween val="midCat"/>
      </c:valAx>
      <c:valAx>
        <c:axId val="7988052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(sec)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L"/>
            </a:p>
          </c:txPr>
        </c:title>
        <c:numFmt formatCode="0.00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L"/>
          </a:p>
        </c:txPr>
        <c:crossAx val="73798571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I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Dissamination time over UTXO set size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L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2">
                    <a:lumMod val="75000"/>
                  </a:schemeClr>
                </a:solidFill>
                <a:prstDash val="sysDot"/>
              </a:ln>
              <a:effectLst/>
            </c:spPr>
            <c:trendlineType val="poly"/>
            <c:order val="2"/>
            <c:dispRSqr val="0"/>
            <c:dispEq val="0"/>
          </c:trendline>
          <c:xVal>
            <c:numRef>
              <c:f>utxo!$A$12:$A$18</c:f>
              <c:numCache>
                <c:formatCode>General</c:formatCode>
                <c:ptCount val="7"/>
                <c:pt idx="0">
                  <c:v>1</c:v>
                </c:pt>
                <c:pt idx="1">
                  <c:v>25</c:v>
                </c:pt>
                <c:pt idx="2">
                  <c:v>50</c:v>
                </c:pt>
                <c:pt idx="3">
                  <c:v>100</c:v>
                </c:pt>
                <c:pt idx="4">
                  <c:v>150</c:v>
                </c:pt>
                <c:pt idx="5">
                  <c:v>200</c:v>
                </c:pt>
                <c:pt idx="6">
                  <c:v>300</c:v>
                </c:pt>
              </c:numCache>
            </c:numRef>
          </c:xVal>
          <c:yVal>
            <c:numRef>
              <c:f>utxo!$C$12:$C$18</c:f>
              <c:numCache>
                <c:formatCode>0.0000</c:formatCode>
                <c:ptCount val="7"/>
                <c:pt idx="0">
                  <c:v>1.2916402286953401</c:v>
                </c:pt>
                <c:pt idx="1">
                  <c:v>1.352910131216049</c:v>
                </c:pt>
                <c:pt idx="2">
                  <c:v>1.4365088740987308</c:v>
                </c:pt>
                <c:pt idx="3">
                  <c:v>1.503542852401734</c:v>
                </c:pt>
                <c:pt idx="4">
                  <c:v>1.4794239732954222</c:v>
                </c:pt>
                <c:pt idx="5">
                  <c:v>1.566001653671264</c:v>
                </c:pt>
                <c:pt idx="6">
                  <c:v>1.598941040039064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D49-4620-9D68-C56F0C8EFD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66156143"/>
        <c:axId val="738650783"/>
      </c:scatterChart>
      <c:valAx>
        <c:axId val="66615614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UTXO set size (% out of 1.8MB cache)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L"/>
          </a:p>
        </c:txPr>
        <c:crossAx val="738650783"/>
        <c:crosses val="autoZero"/>
        <c:crossBetween val="midCat"/>
      </c:valAx>
      <c:valAx>
        <c:axId val="738650783"/>
        <c:scaling>
          <c:orientation val="minMax"/>
          <c:min val="1.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(sec)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L"/>
            </a:p>
          </c:txPr>
        </c:title>
        <c:numFmt formatCode="0.00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L"/>
          </a:p>
        </c:txPr>
        <c:crossAx val="666156143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IL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Dissemination process over number of nodes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L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Clique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val>
            <c:numRef>
              <c:f>topology!$F$2:$X$2</c:f>
              <c:numCache>
                <c:formatCode>0.0000</c:formatCode>
                <c:ptCount val="19"/>
                <c:pt idx="0">
                  <c:v>1.2260662487531742</c:v>
                </c:pt>
                <c:pt idx="1">
                  <c:v>1.2577779293019984</c:v>
                </c:pt>
                <c:pt idx="2">
                  <c:v>1.2713653700708174</c:v>
                </c:pt>
                <c:pt idx="3">
                  <c:v>1.2788630894268926</c:v>
                </c:pt>
                <c:pt idx="4">
                  <c:v>1.2889713559795999</c:v>
                </c:pt>
                <c:pt idx="5">
                  <c:v>1.29464282308947</c:v>
                </c:pt>
                <c:pt idx="6">
                  <c:v>1.2966053485800784</c:v>
                </c:pt>
                <c:pt idx="7">
                  <c:v>1.3124277251170857</c:v>
                </c:pt>
                <c:pt idx="8">
                  <c:v>1.3174304621524087</c:v>
                </c:pt>
                <c:pt idx="9">
                  <c:v>1.3278836522816029</c:v>
                </c:pt>
                <c:pt idx="10">
                  <c:v>1.3333341053537213</c:v>
                </c:pt>
                <c:pt idx="11">
                  <c:v>1.3411405086484274</c:v>
                </c:pt>
                <c:pt idx="12">
                  <c:v>1.3475539684348257</c:v>
                </c:pt>
                <c:pt idx="13">
                  <c:v>1.3544292449890898</c:v>
                </c:pt>
                <c:pt idx="14">
                  <c:v>1.3625467504765429</c:v>
                </c:pt>
                <c:pt idx="15">
                  <c:v>1.3708030155655657</c:v>
                </c:pt>
                <c:pt idx="16">
                  <c:v>1.3823603561899442</c:v>
                </c:pt>
                <c:pt idx="17">
                  <c:v>1.39780460085422</c:v>
                </c:pt>
                <c:pt idx="18">
                  <c:v>1.4340314524518971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464-4BDC-9B8E-9E55D1D14071}"/>
            </c:ext>
          </c:extLst>
        </c:ser>
        <c:ser>
          <c:idx val="1"/>
          <c:order val="1"/>
          <c:tx>
            <c:v>Static</c:v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val>
            <c:numRef>
              <c:f>topology!$F$3:$X$3</c:f>
              <c:numCache>
                <c:formatCode>0.0000</c:formatCode>
                <c:ptCount val="19"/>
                <c:pt idx="0">
                  <c:v>1.1881098270416259</c:v>
                </c:pt>
                <c:pt idx="1">
                  <c:v>1.2435190200805639</c:v>
                </c:pt>
                <c:pt idx="2">
                  <c:v>1.2529663085937499</c:v>
                </c:pt>
                <c:pt idx="3">
                  <c:v>1.4355351924896222</c:v>
                </c:pt>
                <c:pt idx="4">
                  <c:v>1.4550089359283442</c:v>
                </c:pt>
                <c:pt idx="5">
                  <c:v>1.8097779273986803</c:v>
                </c:pt>
                <c:pt idx="6">
                  <c:v>1.9656441211700417</c:v>
                </c:pt>
                <c:pt idx="7">
                  <c:v>1.9937455177307135</c:v>
                </c:pt>
                <c:pt idx="8">
                  <c:v>2.1785834312438981</c:v>
                </c:pt>
                <c:pt idx="9">
                  <c:v>2.1983930110931382</c:v>
                </c:pt>
                <c:pt idx="10">
                  <c:v>2.2048333644866922</c:v>
                </c:pt>
                <c:pt idx="11">
                  <c:v>2.3909447669982917</c:v>
                </c:pt>
                <c:pt idx="12">
                  <c:v>2.3981411933898942</c:v>
                </c:pt>
                <c:pt idx="13">
                  <c:v>2.4117840290069559</c:v>
                </c:pt>
                <c:pt idx="14">
                  <c:v>2.4244180679321259</c:v>
                </c:pt>
                <c:pt idx="15">
                  <c:v>2.5983951568603501</c:v>
                </c:pt>
                <c:pt idx="16">
                  <c:v>2.7553921222686757</c:v>
                </c:pt>
                <c:pt idx="17">
                  <c:v>2.94000267982483</c:v>
                </c:pt>
                <c:pt idx="18">
                  <c:v>2.9743943214416495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464-4BDC-9B8E-9E55D1D14071}"/>
            </c:ext>
          </c:extLst>
        </c:ser>
        <c:ser>
          <c:idx val="2"/>
          <c:order val="2"/>
          <c:tx>
            <c:v>Dynamic</c:v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val>
            <c:numRef>
              <c:f>topology!$F$4:$X$4</c:f>
              <c:numCache>
                <c:formatCode>0.0000</c:formatCode>
                <c:ptCount val="19"/>
                <c:pt idx="0">
                  <c:v>1.186999177932742</c:v>
                </c:pt>
                <c:pt idx="1">
                  <c:v>1.2275598526000979</c:v>
                </c:pt>
                <c:pt idx="2">
                  <c:v>1.2484200000762942</c:v>
                </c:pt>
                <c:pt idx="3">
                  <c:v>1.2598002910614019</c:v>
                </c:pt>
                <c:pt idx="4">
                  <c:v>1.6197381019592278</c:v>
                </c:pt>
                <c:pt idx="5">
                  <c:v>1.64134316444397</c:v>
                </c:pt>
                <c:pt idx="6">
                  <c:v>1.9768269538879397</c:v>
                </c:pt>
                <c:pt idx="7">
                  <c:v>2.0078605651855499</c:v>
                </c:pt>
                <c:pt idx="8">
                  <c:v>2.1537660121917739</c:v>
                </c:pt>
                <c:pt idx="9">
                  <c:v>2.1829237937927277</c:v>
                </c:pt>
                <c:pt idx="10">
                  <c:v>2.1983033657073978</c:v>
                </c:pt>
                <c:pt idx="11">
                  <c:v>2.2012318611145019</c:v>
                </c:pt>
                <c:pt idx="12">
                  <c:v>2.2091682434082021</c:v>
                </c:pt>
                <c:pt idx="13">
                  <c:v>2.2299967288970941</c:v>
                </c:pt>
                <c:pt idx="14">
                  <c:v>2.2352460861206063</c:v>
                </c:pt>
                <c:pt idx="15">
                  <c:v>2.4119318962097163</c:v>
                </c:pt>
                <c:pt idx="16">
                  <c:v>2.7773931026458722</c:v>
                </c:pt>
                <c:pt idx="17">
                  <c:v>2.7966520786285378</c:v>
                </c:pt>
                <c:pt idx="18">
                  <c:v>3.1696265697479253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464-4BDC-9B8E-9E55D1D140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92764063"/>
        <c:axId val="870177055"/>
      </c:lineChart>
      <c:catAx>
        <c:axId val="99276406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nodes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L"/>
          </a:p>
        </c:txPr>
        <c:crossAx val="870177055"/>
        <c:crosses val="autoZero"/>
        <c:auto val="1"/>
        <c:lblAlgn val="ctr"/>
        <c:lblOffset val="100"/>
        <c:noMultiLvlLbl val="0"/>
      </c:catAx>
      <c:valAx>
        <c:axId val="870177055"/>
        <c:scaling>
          <c:orientation val="minMax"/>
          <c:min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(sec)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L"/>
            </a:p>
          </c:txPr>
        </c:title>
        <c:numFmt formatCode="0.0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L"/>
          </a:p>
        </c:txPr>
        <c:crossAx val="9927640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8401770582897817"/>
          <c:y val="0.88435030634272827"/>
          <c:w val="0.46310832764042165"/>
          <c:h val="9.601778928783334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L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IL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Dissemination time of different topologies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I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topology!$A$10:$A$12</c:f>
              <c:strCache>
                <c:ptCount val="3"/>
                <c:pt idx="0">
                  <c:v>mesh</c:v>
                </c:pt>
                <c:pt idx="1">
                  <c:v>static</c:v>
                </c:pt>
                <c:pt idx="2">
                  <c:v>dynamic</c:v>
                </c:pt>
              </c:strCache>
            </c:strRef>
          </c:cat>
          <c:val>
            <c:numRef>
              <c:f>topology!$B$10:$B$12</c:f>
              <c:numCache>
                <c:formatCode>0.0000</c:formatCode>
                <c:ptCount val="3"/>
                <c:pt idx="0">
                  <c:v>1.4340314524518971</c:v>
                </c:pt>
                <c:pt idx="1">
                  <c:v>2.9743943214416495</c:v>
                </c:pt>
                <c:pt idx="2">
                  <c:v>3.1696265697479253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B3C-4009-8313-F08F3D2A26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67207439"/>
        <c:axId val="871875903"/>
      </c:barChart>
      <c:catAx>
        <c:axId val="66720743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topology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L"/>
          </a:p>
        </c:txPr>
        <c:crossAx val="871875903"/>
        <c:crosses val="autoZero"/>
        <c:auto val="1"/>
        <c:lblAlgn val="ctr"/>
        <c:lblOffset val="100"/>
        <c:noMultiLvlLbl val="0"/>
      </c:catAx>
      <c:valAx>
        <c:axId val="8718759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(sec)</a:t>
                </a:r>
              </a:p>
              <a:p>
                <a:pPr>
                  <a:defRPr/>
                </a:pP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L"/>
            </a:p>
          </c:txPr>
        </c:title>
        <c:numFmt formatCode="0.0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L"/>
          </a:p>
        </c:txPr>
        <c:crossAx val="6672074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I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F34CB5-B04F-4FA7-9E4A-39BE258BCA7E}" type="datetimeFigureOut">
              <a:rPr lang="en-US" smtClean="0"/>
              <a:t>4/8/2019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410515-E54C-4CD9-B898-F2A4B83C9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791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UTXO size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Block size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Dependencies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Bandwidth/Latency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Topology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sz="2000" dirty="0"/>
              <a:t>RAM/CPU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410515-E54C-4CD9-B898-F2A4B83C90A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826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dbcache</a:t>
            </a:r>
            <a:r>
              <a:rPr lang="en-US" dirty="0"/>
              <a:t>: 	Block index</a:t>
            </a:r>
          </a:p>
          <a:p>
            <a:r>
              <a:rPr lang="en-US" dirty="0"/>
              <a:t>	chain state</a:t>
            </a:r>
          </a:p>
          <a:p>
            <a:r>
              <a:rPr lang="en-US" dirty="0"/>
              <a:t>	in-memory UTXO set</a:t>
            </a:r>
          </a:p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410515-E54C-4CD9-B898-F2A4B83C90A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520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410515-E54C-4CD9-B898-F2A4B83C90A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7445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Bitcoin protocol is only defined by the code itself – where is defined the size of the block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Lack of documentation – conf file sections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Differences between miner node and other nodes  - in conf file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410515-E54C-4CD9-B898-F2A4B83C90A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841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997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81357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7332040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7705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44203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69039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481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384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477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54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882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913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01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644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49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988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917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F14FF-7E31-498B-9B9E-A6E6500F2E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7821" y="1668585"/>
            <a:ext cx="9806353" cy="1191846"/>
          </a:xfrm>
        </p:spPr>
        <p:txBody>
          <a:bodyPr>
            <a:normAutofit/>
          </a:bodyPr>
          <a:lstStyle/>
          <a:p>
            <a:r>
              <a:rPr lang="en-US" sz="6000" dirty="0"/>
              <a:t>Bitcoin Throughput Analysis</a:t>
            </a:r>
            <a:endParaRPr lang="en-IL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CE0D9F-4FEC-4FB4-B7A9-030D4247D0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32880" y="3558504"/>
            <a:ext cx="5908675" cy="1516469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2800" dirty="0"/>
              <a:t>Final presentation</a:t>
            </a:r>
          </a:p>
          <a:p>
            <a:pPr algn="l">
              <a:lnSpc>
                <a:spcPct val="90000"/>
              </a:lnSpc>
            </a:pPr>
            <a:r>
              <a:rPr lang="en-US" sz="2800" dirty="0"/>
              <a:t>By :  Tal </a:t>
            </a:r>
            <a:r>
              <a:rPr lang="en-US" sz="2800" dirty="0" err="1"/>
              <a:t>Tzafrir</a:t>
            </a:r>
            <a:r>
              <a:rPr lang="en-US" sz="2800" dirty="0"/>
              <a:t> &amp; Itzik Solomon</a:t>
            </a:r>
          </a:p>
          <a:p>
            <a:pPr algn="l">
              <a:lnSpc>
                <a:spcPct val="90000"/>
              </a:lnSpc>
            </a:pPr>
            <a:r>
              <a:rPr lang="en-US" sz="2800" dirty="0"/>
              <a:t>Supervisor :	Alexander </a:t>
            </a:r>
            <a:r>
              <a:rPr lang="en-US" sz="2800" dirty="0" err="1"/>
              <a:t>Manuskin</a:t>
            </a:r>
            <a:endParaRPr lang="en-US" sz="2800" dirty="0"/>
          </a:p>
        </p:txBody>
      </p:sp>
      <p:pic>
        <p:nvPicPr>
          <p:cNvPr id="1026" name="Picture 2" descr="BC Logo .png">
            <a:extLst>
              <a:ext uri="{FF2B5EF4-FFF2-40B4-BE49-F238E27FC236}">
                <a16:creationId xmlns:a16="http://schemas.microsoft.com/office/drawing/2014/main" id="{36BDF7E4-BFE5-4E84-9E01-4882FDC922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136" y="3319584"/>
            <a:ext cx="1881554" cy="1881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7655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6F93A-64A1-43E4-B5DA-FDAF0CD36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UTXO set example</a:t>
            </a:r>
          </a:p>
        </p:txBody>
      </p:sp>
      <p:pic>
        <p:nvPicPr>
          <p:cNvPr id="1026" name="Picture 2" descr="The diagram illustrates the anatomy of bitcoin transactions. We have transactions A, B, and C owned by Alice, Bob, and Charlie, respectively. We can see that previous transactions to Alice and Bob are referenced in their respective transactions to Charlie, forming a chain of transactions.">
            <a:extLst>
              <a:ext uri="{FF2B5EF4-FFF2-40B4-BE49-F238E27FC236}">
                <a16:creationId xmlns:a16="http://schemas.microsoft.com/office/drawing/2014/main" id="{497FFA60-B848-4A62-9370-FFAD93D91B1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629" y="1910751"/>
            <a:ext cx="9014674" cy="4337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D277C87-0378-4751-B95F-418520C1DF71}"/>
              </a:ext>
            </a:extLst>
          </p:cNvPr>
          <p:cNvSpPr/>
          <p:nvPr/>
        </p:nvSpPr>
        <p:spPr>
          <a:xfrm>
            <a:off x="7094220" y="235458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99AB33-D786-461C-B1A2-CDCFF5CEA699}"/>
              </a:ext>
            </a:extLst>
          </p:cNvPr>
          <p:cNvSpPr/>
          <p:nvPr/>
        </p:nvSpPr>
        <p:spPr>
          <a:xfrm>
            <a:off x="3108960" y="313182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3215AF-2486-450A-8596-72CE7FFB3095}"/>
              </a:ext>
            </a:extLst>
          </p:cNvPr>
          <p:cNvSpPr/>
          <p:nvPr/>
        </p:nvSpPr>
        <p:spPr>
          <a:xfrm>
            <a:off x="7124700" y="455676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F022F6A-7306-42A7-B58F-6146D9929B64}"/>
              </a:ext>
            </a:extLst>
          </p:cNvPr>
          <p:cNvCxnSpPr/>
          <p:nvPr/>
        </p:nvCxnSpPr>
        <p:spPr>
          <a:xfrm flipV="1">
            <a:off x="3162300" y="2491740"/>
            <a:ext cx="662940" cy="50292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9F41326-CE7C-4348-B420-A211088AAE6E}"/>
              </a:ext>
            </a:extLst>
          </p:cNvPr>
          <p:cNvCxnSpPr/>
          <p:nvPr/>
        </p:nvCxnSpPr>
        <p:spPr>
          <a:xfrm flipV="1">
            <a:off x="3177540" y="4678680"/>
            <a:ext cx="662940" cy="50292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6216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BTC Fee.PNG">
            <a:extLst>
              <a:ext uri="{FF2B5EF4-FFF2-40B4-BE49-F238E27FC236}">
                <a16:creationId xmlns:a16="http://schemas.microsoft.com/office/drawing/2014/main" id="{695619A9-C2EF-4D33-954F-96262FAEF8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8" t="22166" r="25302" b="-2"/>
          <a:stretch/>
        </p:blipFill>
        <p:spPr bwMode="auto">
          <a:xfrm>
            <a:off x="403014" y="2887981"/>
            <a:ext cx="8596668" cy="3472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4B8A75-C22A-4D68-87DD-5FE5B96D9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Bitcoin scalability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8FCE6-62AA-4628-B813-458BA8E2F3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714" y="1947229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Average block creation time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Block size limit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Efficiency</a:t>
            </a:r>
          </a:p>
          <a:p>
            <a:pPr>
              <a:lnSpc>
                <a:spcPct val="200000"/>
              </a:lnSpc>
            </a:pPr>
            <a:endParaRPr lang="en-US" sz="2400" dirty="0"/>
          </a:p>
        </p:txBody>
      </p:sp>
      <p:pic>
        <p:nvPicPr>
          <p:cNvPr id="7172" name="Picture 4" descr="BTC Fee.PNG">
            <a:extLst>
              <a:ext uri="{FF2B5EF4-FFF2-40B4-BE49-F238E27FC236}">
                <a16:creationId xmlns:a16="http://schemas.microsoft.com/office/drawing/2014/main" id="{8CED7B7C-AFE6-481E-A217-763A4C6070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87" t="21566" r="14186" b="58370"/>
          <a:stretch/>
        </p:blipFill>
        <p:spPr bwMode="auto">
          <a:xfrm>
            <a:off x="6568725" y="3226739"/>
            <a:ext cx="1112697" cy="895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BTC Fee.PNG">
            <a:extLst>
              <a:ext uri="{FF2B5EF4-FFF2-40B4-BE49-F238E27FC236}">
                <a16:creationId xmlns:a16="http://schemas.microsoft.com/office/drawing/2014/main" id="{7A5ADE74-B0B1-4277-909B-A902350DA5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2" t="634" r="27188" b="92193"/>
          <a:stretch/>
        </p:blipFill>
        <p:spPr bwMode="auto">
          <a:xfrm>
            <a:off x="510348" y="6360161"/>
            <a:ext cx="8382000" cy="320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07365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4" name="Picture 8" descr="Related image">
            <a:extLst>
              <a:ext uri="{FF2B5EF4-FFF2-40B4-BE49-F238E27FC236}">
                <a16:creationId xmlns:a16="http://schemas.microsoft.com/office/drawing/2014/main" id="{4CEF0C91-C1DE-4D7B-9117-CF35DF907D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6276801" y="2077255"/>
            <a:ext cx="2997201" cy="2997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9C754D-B4E1-4F19-86B8-D077CADD5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Parameters of interest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6D249-1B6D-450C-A541-0660A5BD0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11516"/>
            <a:ext cx="8596668" cy="4746484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Block size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UTXO set size out of cache size 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Topology of nodes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12292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4715A9-BF00-4301-B9AD-BE40F1475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581" y="3760407"/>
            <a:ext cx="8785421" cy="248799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04AD0A-D99D-41C3-90B1-4AE69194B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Block Size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B7C2F-7FA9-4D7C-BCE9-C3AF7E203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581" y="1733230"/>
            <a:ext cx="8596668" cy="3880773"/>
          </a:xfrm>
        </p:spPr>
        <p:txBody>
          <a:bodyPr/>
          <a:lstStyle/>
          <a:p>
            <a:r>
              <a:rPr lang="en-US" sz="2800" dirty="0"/>
              <a:t>Legacy size limitation – 1MB</a:t>
            </a:r>
          </a:p>
          <a:p>
            <a:r>
              <a:rPr lang="en-US" sz="2800" dirty="0" err="1"/>
              <a:t>SegWit</a:t>
            </a:r>
            <a:r>
              <a:rPr lang="en-US" sz="2800" dirty="0"/>
              <a:t> and block weight</a:t>
            </a:r>
            <a:endParaRPr lang="en-US" dirty="0"/>
          </a:p>
          <a:p>
            <a:pPr lvl="1"/>
            <a:r>
              <a:rPr lang="en-US" sz="2000" dirty="0"/>
              <a:t>New theoretical limitation is 4MB</a:t>
            </a:r>
          </a:p>
          <a:p>
            <a:pPr lvl="1"/>
            <a:r>
              <a:rPr lang="en-US" sz="2000" dirty="0"/>
              <a:t>Witness and striped size</a:t>
            </a:r>
            <a:endParaRPr lang="en-US" dirty="0"/>
          </a:p>
          <a:p>
            <a:pPr lvl="1"/>
            <a:endParaRPr lang="en-I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0FE485-5B49-4EC5-9CB6-2D97E6C68A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5387" y="2143635"/>
            <a:ext cx="3976687" cy="14035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33536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75900-0C6F-44EF-A790-940625009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UTXO Set Size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51541-E3E4-4E12-985A-6765458DE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Tx input is in UTXO and unspent</a:t>
            </a:r>
          </a:p>
          <a:p>
            <a:r>
              <a:rPr lang="en-US" dirty="0" err="1"/>
              <a:t>dbcache</a:t>
            </a:r>
            <a:endParaRPr lang="en-US" dirty="0"/>
          </a:p>
          <a:p>
            <a:endParaRPr lang="en-US" dirty="0"/>
          </a:p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8582321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s://cdn.cloudbet.com/images/Blog/Bitcoin-101/Cloudbet-blog-what-is-blockchain-bitcoin-image.png">
            <a:extLst>
              <a:ext uri="{FF2B5EF4-FFF2-40B4-BE49-F238E27FC236}">
                <a16:creationId xmlns:a16="http://schemas.microsoft.com/office/drawing/2014/main" id="{B675B05D-D349-4414-8D66-1C67ED3BA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33000"/>
                    </a14:imgEffect>
                    <a14:imgEffect>
                      <a14:brightnessContrast contrast="-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29472"/>
            <a:ext cx="12192000" cy="3886200"/>
          </a:xfrm>
          <a:prstGeom prst="rect">
            <a:avLst/>
          </a:prstGeom>
          <a:noFill/>
          <a:ex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F3C2E7-0D29-42CA-83AD-518331ED1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Topology</a:t>
            </a:r>
            <a:endParaRPr lang="en-IL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6C9CB-6889-463B-B5FF-9BBE6BC56C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702" y="2704978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Mesh (clique)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Static (deterministic random)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Dynamic (non-deterministic random)</a:t>
            </a:r>
            <a:endParaRPr lang="en-IL" sz="2400" dirty="0"/>
          </a:p>
        </p:txBody>
      </p:sp>
      <p:pic>
        <p:nvPicPr>
          <p:cNvPr id="1026" name="Picture 2" descr="Image result for topology yellow png">
            <a:extLst>
              <a:ext uri="{FF2B5EF4-FFF2-40B4-BE49-F238E27FC236}">
                <a16:creationId xmlns:a16="http://schemas.microsoft.com/office/drawing/2014/main" id="{DDE84977-BCC5-4FD4-9AAC-D3D729466E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3439" y="642937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73706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5" name="Isosceles Triangle 114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CAD73-7536-43BE-B0AC-F426EA96F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525" y="310243"/>
            <a:ext cx="4203045" cy="13756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Our Setup</a:t>
            </a:r>
            <a:endParaRPr lang="en-US" sz="4400" dirty="0">
              <a:latin typeface="+mn-lt"/>
              <a:ea typeface="+mn-ea"/>
              <a:cs typeface="+mn-cs"/>
            </a:endParaRPr>
          </a:p>
        </p:txBody>
      </p:sp>
      <p:sp>
        <p:nvSpPr>
          <p:cNvPr id="48" name="Content Placeholder 25">
            <a:extLst>
              <a:ext uri="{FF2B5EF4-FFF2-40B4-BE49-F238E27FC236}">
                <a16:creationId xmlns:a16="http://schemas.microsoft.com/office/drawing/2014/main" id="{22160401-8E11-4687-819C-8CB29CC61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298" y="1996094"/>
            <a:ext cx="4365501" cy="421843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Local server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Scripts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Library of data directories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results</a:t>
            </a:r>
          </a:p>
          <a:p>
            <a:r>
              <a:rPr lang="en-US" sz="2400" dirty="0">
                <a:solidFill>
                  <a:schemeClr val="bg1"/>
                </a:solidFill>
              </a:rPr>
              <a:t>AWS instances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Bitcoin core client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Server script (only miner)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Block notify script</a:t>
            </a:r>
          </a:p>
        </p:txBody>
      </p:sp>
      <p:pic>
        <p:nvPicPr>
          <p:cNvPr id="1194" name="Picture 1193">
            <a:extLst>
              <a:ext uri="{FF2B5EF4-FFF2-40B4-BE49-F238E27FC236}">
                <a16:creationId xmlns:a16="http://schemas.microsoft.com/office/drawing/2014/main" id="{0D2599CE-30AA-4E80-8778-E98325152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1" y="1110000"/>
            <a:ext cx="5143500" cy="4625484"/>
          </a:xfrm>
          <a:prstGeom prst="rect">
            <a:avLst/>
          </a:prstGeom>
        </p:spPr>
      </p:pic>
      <p:sp>
        <p:nvSpPr>
          <p:cNvPr id="117" name="Isosceles Triangle 116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521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134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9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0" name="Isosceles Triangle 139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1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2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3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4" name="Isosceles Triangle 143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5" name="Isosceles Triangle 144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40E8016C-1A65-4354-9BDC-B98B71B45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4337" y="1265314"/>
            <a:ext cx="4299666" cy="32491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Scripts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F504B-E28B-44DF-99BD-C1C21B8BF1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74336" y="4514446"/>
            <a:ext cx="4299666" cy="87104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1800"/>
          </a:p>
        </p:txBody>
      </p:sp>
      <p:sp>
        <p:nvSpPr>
          <p:cNvPr id="147" name="Isosceles Triangle 146">
            <a:extLst>
              <a:ext uri="{FF2B5EF4-FFF2-40B4-BE49-F238E27FC236}">
                <a16:creationId xmlns:a16="http://schemas.microsoft.com/office/drawing/2014/main" id="{5A7802B6-FF37-40CF-A7E2-6F2A0D9A9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174" y="1270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098" name="Picture 2" descr="https://upload.wikimedia.org/wikipedia/commons/thumb/c/c3/Python-logo-notext.svg/1024px-Python-logo-notext.svg.png">
            <a:extLst>
              <a:ext uri="{FF2B5EF4-FFF2-40B4-BE49-F238E27FC236}">
                <a16:creationId xmlns:a16="http://schemas.microsoft.com/office/drawing/2014/main" id="{8A2D1511-92B5-4D43-AD53-F973ABB2A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88604" y="1550139"/>
            <a:ext cx="3765692" cy="3765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50362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1950"/>
            <a:ext cx="8596668" cy="1568450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4800" dirty="0"/>
              <a:t>Main script 1/5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200000"/>
              </a:lnSpc>
            </a:pPr>
            <a:r>
              <a:rPr lang="en-US" sz="2200" dirty="0"/>
              <a:t>Setup all folders needed</a:t>
            </a:r>
          </a:p>
          <a:p>
            <a:pPr lvl="1">
              <a:lnSpc>
                <a:spcPct val="200000"/>
              </a:lnSpc>
            </a:pPr>
            <a:r>
              <a:rPr lang="en-US" sz="2200" dirty="0"/>
              <a:t>Creating initial blockchain</a:t>
            </a:r>
          </a:p>
          <a:p>
            <a:pPr lvl="2">
              <a:lnSpc>
                <a:spcPct val="200000"/>
              </a:lnSpc>
            </a:pPr>
            <a:r>
              <a:rPr lang="en-US" sz="2000" dirty="0"/>
              <a:t>parameters</a:t>
            </a:r>
          </a:p>
          <a:p>
            <a:pPr lvl="2">
              <a:lnSpc>
                <a:spcPct val="200000"/>
              </a:lnSpc>
            </a:pPr>
            <a:r>
              <a:rPr lang="en-US" sz="2000" dirty="0" err="1"/>
              <a:t>create_starting_blockchain</a:t>
            </a:r>
            <a:r>
              <a:rPr lang="en-US" sz="2000" dirty="0"/>
              <a:t> script</a:t>
            </a:r>
          </a:p>
          <a:p>
            <a:pPr lvl="2">
              <a:lnSpc>
                <a:spcPct val="200000"/>
              </a:lnSpc>
            </a:pPr>
            <a:endParaRPr lang="en-US" sz="2000" dirty="0"/>
          </a:p>
        </p:txBody>
      </p:sp>
      <p:pic>
        <p:nvPicPr>
          <p:cNvPr id="2050" name="Picture 2" descr="Image result for framework yellow png">
            <a:extLst>
              <a:ext uri="{FF2B5EF4-FFF2-40B4-BE49-F238E27FC236}">
                <a16:creationId xmlns:a16="http://schemas.microsoft.com/office/drawing/2014/main" id="{8AE297F9-3D18-4457-AA04-96C90620D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4002" y="1712184"/>
            <a:ext cx="2635077" cy="3952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Image result for work  yellow  png">
            <a:extLst>
              <a:ext uri="{FF2B5EF4-FFF2-40B4-BE49-F238E27FC236}">
                <a16:creationId xmlns:a16="http://schemas.microsoft.com/office/drawing/2014/main" id="{DC68CB5A-C4E3-49DF-A6A5-3C638D393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9992" y="1566441"/>
            <a:ext cx="3952616" cy="3952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Related image">
            <a:extLst>
              <a:ext uri="{FF2B5EF4-FFF2-40B4-BE49-F238E27FC236}">
                <a16:creationId xmlns:a16="http://schemas.microsoft.com/office/drawing/2014/main" id="{22E2EF26-0627-45A0-BFCD-803AFE2181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51" t="7330" r="36116" b="78191"/>
          <a:stretch/>
        </p:blipFill>
        <p:spPr bwMode="auto">
          <a:xfrm>
            <a:off x="6406553" y="4188376"/>
            <a:ext cx="3466055" cy="2366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43864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pPr algn="ctr"/>
            <a:r>
              <a:rPr lang="en-US" sz="4400" dirty="0"/>
              <a:t>Main script</a:t>
            </a:r>
            <a:br>
              <a:rPr lang="en-US" sz="4400" dirty="0"/>
            </a:br>
            <a:r>
              <a:rPr lang="en-US" sz="4400" dirty="0"/>
              <a:t>2/5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1"/>
            <a:r>
              <a:rPr lang="en-US" sz="2400" dirty="0"/>
              <a:t>Creating AWS instances  </a:t>
            </a:r>
          </a:p>
          <a:p>
            <a:pPr lvl="2"/>
            <a:r>
              <a:rPr lang="en-US" sz="2000" dirty="0"/>
              <a:t>AMI</a:t>
            </a:r>
          </a:p>
          <a:p>
            <a:pPr lvl="2"/>
            <a:r>
              <a:rPr lang="en-US" sz="2000" dirty="0"/>
              <a:t>Network settings</a:t>
            </a:r>
          </a:p>
          <a:p>
            <a:pPr lvl="2"/>
            <a:r>
              <a:rPr lang="en-US" sz="2000" dirty="0"/>
              <a:t>Security settings</a:t>
            </a:r>
          </a:p>
        </p:txBody>
      </p:sp>
    </p:spTree>
    <p:extLst>
      <p:ext uri="{BB962C8B-B14F-4D97-AF65-F5344CB8AC3E}">
        <p14:creationId xmlns:p14="http://schemas.microsoft.com/office/powerpoint/2010/main" val="3970190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63F38B5-F65E-40EA-A9DA-09D5D02ED2BC}"/>
              </a:ext>
            </a:extLst>
          </p:cNvPr>
          <p:cNvSpPr/>
          <p:nvPr/>
        </p:nvSpPr>
        <p:spPr>
          <a:xfrm>
            <a:off x="1034143" y="1420427"/>
            <a:ext cx="4079395" cy="5225143"/>
          </a:xfrm>
          <a:prstGeom prst="roundRect">
            <a:avLst/>
          </a:prstGeom>
          <a:noFill/>
          <a:ln w="53975">
            <a:solidFill>
              <a:schemeClr val="accent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14EDE4-6B1E-4B99-9E22-C915DA01D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734" y="457200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dirty="0"/>
              <a:t>Outline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93F15-02B3-49CD-BF29-5DE402399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1734" y="1551835"/>
            <a:ext cx="8596668" cy="522514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Project goals</a:t>
            </a:r>
          </a:p>
          <a:p>
            <a:r>
              <a:rPr lang="en-US" dirty="0"/>
              <a:t>Tools</a:t>
            </a:r>
          </a:p>
          <a:p>
            <a:r>
              <a:rPr lang="en-US" dirty="0"/>
              <a:t>What is bitcoin?</a:t>
            </a:r>
          </a:p>
          <a:p>
            <a:r>
              <a:rPr lang="en-US" dirty="0"/>
              <a:t>Bitcoin blockchain</a:t>
            </a:r>
          </a:p>
          <a:p>
            <a:r>
              <a:rPr lang="en-US" dirty="0"/>
              <a:t>Bitcoin scalability problem</a:t>
            </a:r>
          </a:p>
          <a:p>
            <a:r>
              <a:rPr lang="en-US" dirty="0"/>
              <a:t>Parameters of interest</a:t>
            </a:r>
          </a:p>
          <a:p>
            <a:r>
              <a:rPr lang="en-US" dirty="0"/>
              <a:t>Block size</a:t>
            </a:r>
          </a:p>
          <a:p>
            <a:r>
              <a:rPr lang="en-US" dirty="0"/>
              <a:t>UTXO size</a:t>
            </a:r>
          </a:p>
          <a:p>
            <a:r>
              <a:rPr lang="en-US" dirty="0"/>
              <a:t>Topology</a:t>
            </a:r>
          </a:p>
          <a:p>
            <a:r>
              <a:rPr lang="en-US" dirty="0"/>
              <a:t>Our setup</a:t>
            </a:r>
          </a:p>
          <a:p>
            <a:r>
              <a:rPr lang="en-US" dirty="0"/>
              <a:t>Scripts 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Difficulties and challenges</a:t>
            </a:r>
          </a:p>
          <a:p>
            <a:r>
              <a:rPr lang="en-US" dirty="0"/>
              <a:t> Future improvements</a:t>
            </a:r>
          </a:p>
          <a:p>
            <a:r>
              <a:rPr lang="en-US" dirty="0"/>
              <a:t>conclusions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IL" dirty="0"/>
          </a:p>
        </p:txBody>
      </p:sp>
      <p:pic>
        <p:nvPicPr>
          <p:cNvPr id="4098" name="Picture 2" descr="Image result for list yellow png">
            <a:extLst>
              <a:ext uri="{FF2B5EF4-FFF2-40B4-BE49-F238E27FC236}">
                <a16:creationId xmlns:a16="http://schemas.microsoft.com/office/drawing/2014/main" id="{C5D29D33-733F-4D72-B767-5E01F3A8CD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4927" y="5266901"/>
            <a:ext cx="3332085" cy="3332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bag yellow png">
            <a:extLst>
              <a:ext uri="{FF2B5EF4-FFF2-40B4-BE49-F238E27FC236}">
                <a16:creationId xmlns:a16="http://schemas.microsoft.com/office/drawing/2014/main" id="{FAE6C212-3AC3-4CF3-8971-791CB7506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2657" y="3484837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Image result for arrow yellow png">
            <a:extLst>
              <a:ext uri="{FF2B5EF4-FFF2-40B4-BE49-F238E27FC236}">
                <a16:creationId xmlns:a16="http://schemas.microsoft.com/office/drawing/2014/main" id="{27588B0A-7E66-4471-944B-CA58BD9D3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013917">
            <a:off x="6454615" y="1746125"/>
            <a:ext cx="2723798" cy="1724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Image result for bag yellow png">
            <a:extLst>
              <a:ext uri="{FF2B5EF4-FFF2-40B4-BE49-F238E27FC236}">
                <a16:creationId xmlns:a16="http://schemas.microsoft.com/office/drawing/2014/main" id="{711F6719-2D1C-4804-949F-DC7AC3B0DF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7156" y="3508905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Image result for arrow yellow png">
            <a:extLst>
              <a:ext uri="{FF2B5EF4-FFF2-40B4-BE49-F238E27FC236}">
                <a16:creationId xmlns:a16="http://schemas.microsoft.com/office/drawing/2014/main" id="{28ABAB70-5DCC-45F1-84B5-6AE7C574C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491057" y="1924516"/>
            <a:ext cx="1430599" cy="1961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5569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pPr algn="ctr"/>
            <a:r>
              <a:rPr lang="en-US" sz="4400" dirty="0"/>
              <a:t>Main script </a:t>
            </a:r>
            <a:br>
              <a:rPr lang="en-US" sz="4400" dirty="0"/>
            </a:br>
            <a:r>
              <a:rPr lang="en-US" sz="4400" dirty="0"/>
              <a:t>3/5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1"/>
            <a:r>
              <a:rPr lang="en-US" sz="2400" dirty="0"/>
              <a:t>Preparing files at instances</a:t>
            </a:r>
          </a:p>
          <a:p>
            <a:pPr lvl="2"/>
            <a:r>
              <a:rPr lang="en-US" sz="2000" dirty="0"/>
              <a:t>Data directories</a:t>
            </a:r>
          </a:p>
          <a:p>
            <a:pPr lvl="2"/>
            <a:r>
              <a:rPr lang="en-US" sz="2000" dirty="0" err="1"/>
              <a:t>Mempool</a:t>
            </a:r>
            <a:r>
              <a:rPr lang="en-US" sz="2000" dirty="0"/>
              <a:t> file</a:t>
            </a:r>
          </a:p>
          <a:p>
            <a:pPr lvl="2"/>
            <a:r>
              <a:rPr lang="en-US" sz="2000" dirty="0"/>
              <a:t>block and server scripts</a:t>
            </a:r>
          </a:p>
        </p:txBody>
      </p:sp>
    </p:spTree>
    <p:extLst>
      <p:ext uri="{BB962C8B-B14F-4D97-AF65-F5344CB8AC3E}">
        <p14:creationId xmlns:p14="http://schemas.microsoft.com/office/powerpoint/2010/main" val="26140305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pPr algn="ctr"/>
            <a:r>
              <a:rPr lang="en-US" sz="4400" dirty="0"/>
              <a:t>Main script </a:t>
            </a:r>
            <a:br>
              <a:rPr lang="en-US" sz="4400" dirty="0"/>
            </a:br>
            <a:r>
              <a:rPr lang="en-US" sz="4400" dirty="0"/>
              <a:t>4/5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1"/>
            <a:r>
              <a:rPr lang="en-US" sz="2400" dirty="0"/>
              <a:t>Launching nodes</a:t>
            </a:r>
          </a:p>
          <a:p>
            <a:pPr lvl="2"/>
            <a:r>
              <a:rPr lang="en-US" sz="2000" dirty="0"/>
              <a:t>Conf file</a:t>
            </a:r>
          </a:p>
          <a:p>
            <a:pPr lvl="2"/>
            <a:r>
              <a:rPr lang="en-US" sz="2000" dirty="0"/>
              <a:t>Topology</a:t>
            </a:r>
          </a:p>
          <a:p>
            <a:pPr lvl="2"/>
            <a:r>
              <a:rPr lang="en-US" sz="2000" dirty="0"/>
              <a:t>Running bitcoin core</a:t>
            </a:r>
          </a:p>
          <a:p>
            <a:pPr lvl="2"/>
            <a:r>
              <a:rPr lang="en-US" sz="2000" dirty="0"/>
              <a:t>Verifying synchronization of nodes </a:t>
            </a:r>
          </a:p>
        </p:txBody>
      </p:sp>
    </p:spTree>
    <p:extLst>
      <p:ext uri="{BB962C8B-B14F-4D97-AF65-F5344CB8AC3E}">
        <p14:creationId xmlns:p14="http://schemas.microsoft.com/office/powerpoint/2010/main" val="30100835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12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pPr algn="ctr"/>
            <a:r>
              <a:rPr lang="en-US" sz="4400" dirty="0"/>
              <a:t>Main script </a:t>
            </a:r>
            <a:br>
              <a:rPr lang="en-US" sz="4400" dirty="0"/>
            </a:br>
            <a:r>
              <a:rPr lang="en-US" sz="4400" dirty="0"/>
              <a:t>5/5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1"/>
            <a:r>
              <a:rPr lang="en-US" sz="2400" dirty="0"/>
              <a:t>Measurement </a:t>
            </a:r>
          </a:p>
          <a:p>
            <a:pPr lvl="2"/>
            <a:r>
              <a:rPr lang="en-US" sz="2000" dirty="0"/>
              <a:t>Running server.py</a:t>
            </a:r>
          </a:p>
          <a:p>
            <a:pPr lvl="2"/>
            <a:r>
              <a:rPr lang="en-US" sz="2000" dirty="0"/>
              <a:t>Generating block</a:t>
            </a:r>
          </a:p>
          <a:p>
            <a:pPr lvl="2"/>
            <a:r>
              <a:rPr lang="en-US" sz="2000" dirty="0"/>
              <a:t>Polling for results</a:t>
            </a:r>
          </a:p>
        </p:txBody>
      </p:sp>
    </p:spTree>
    <p:extLst>
      <p:ext uri="{BB962C8B-B14F-4D97-AF65-F5344CB8AC3E}">
        <p14:creationId xmlns:p14="http://schemas.microsoft.com/office/powerpoint/2010/main" val="26397370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1950"/>
            <a:ext cx="8596668" cy="1568450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sz="4800" dirty="0"/>
              <a:t>Creating initial blockchain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200000"/>
              </a:lnSpc>
            </a:pPr>
            <a:r>
              <a:rPr lang="en-US" sz="2000" dirty="0"/>
              <a:t>Running node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Generating funds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Creating UTXO set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Creating transactions for block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Moving files</a:t>
            </a:r>
          </a:p>
          <a:p>
            <a:pPr lvl="1">
              <a:lnSpc>
                <a:spcPct val="20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912394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1950"/>
            <a:ext cx="8596668" cy="156845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4800" dirty="0"/>
              <a:t>Auxiliary scripts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200000"/>
              </a:lnSpc>
            </a:pPr>
            <a:r>
              <a:rPr lang="en-US" sz="2800" dirty="0"/>
              <a:t>Block.py</a:t>
            </a:r>
          </a:p>
          <a:p>
            <a:pPr lvl="1">
              <a:lnSpc>
                <a:spcPct val="200000"/>
              </a:lnSpc>
            </a:pPr>
            <a:r>
              <a:rPr lang="en-US" sz="2800" dirty="0"/>
              <a:t>Server.py</a:t>
            </a:r>
          </a:p>
          <a:p>
            <a:pPr lvl="1">
              <a:lnSpc>
                <a:spcPct val="200000"/>
              </a:lnSpc>
            </a:pPr>
            <a:r>
              <a:rPr lang="en-US" sz="2800" dirty="0"/>
              <a:t>Run_multiple_tests.py</a:t>
            </a:r>
          </a:p>
          <a:p>
            <a:pPr lvl="1">
              <a:lnSpc>
                <a:spcPct val="200000"/>
              </a:lnSpc>
            </a:pPr>
            <a:endParaRPr lang="en-US" sz="28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2DD8F58-5E87-4D04-9E1F-4C4315B2D063}"/>
              </a:ext>
            </a:extLst>
          </p:cNvPr>
          <p:cNvGrpSpPr/>
          <p:nvPr/>
        </p:nvGrpSpPr>
        <p:grpSpPr>
          <a:xfrm>
            <a:off x="6096000" y="1518643"/>
            <a:ext cx="3162926" cy="4425051"/>
            <a:chOff x="5659944" y="1678441"/>
            <a:chExt cx="3162926" cy="4425051"/>
          </a:xfrm>
        </p:grpSpPr>
        <p:pic>
          <p:nvPicPr>
            <p:cNvPr id="3076" name="Picture 4" descr="Related image">
              <a:extLst>
                <a:ext uri="{FF2B5EF4-FFF2-40B4-BE49-F238E27FC236}">
                  <a16:creationId xmlns:a16="http://schemas.microsoft.com/office/drawing/2014/main" id="{558ACC3F-4409-4195-8344-D8EC3AA190D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81" r="68381" b="41655"/>
            <a:stretch/>
          </p:blipFill>
          <p:spPr bwMode="auto">
            <a:xfrm>
              <a:off x="7309757" y="1678441"/>
              <a:ext cx="1513113" cy="35011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Related image">
              <a:extLst>
                <a:ext uri="{FF2B5EF4-FFF2-40B4-BE49-F238E27FC236}">
                  <a16:creationId xmlns:a16="http://schemas.microsoft.com/office/drawing/2014/main" id="{AB9E05A2-5130-4F5C-8F8A-C05950C16C4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5042" b="41655"/>
            <a:stretch/>
          </p:blipFill>
          <p:spPr bwMode="auto">
            <a:xfrm>
              <a:off x="5659944" y="2602374"/>
              <a:ext cx="1709685" cy="35011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71731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000B0F-88EF-4196-8D64-0E3AE25086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4337" y="1265314"/>
            <a:ext cx="4299666" cy="324913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results</a:t>
            </a:r>
            <a:endParaRPr lang="en-IL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90B4D2F-856E-493C-AEB0-B6072589B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4336" y="4514446"/>
            <a:ext cx="4299666" cy="871042"/>
          </a:xfrm>
        </p:spPr>
        <p:txBody>
          <a:bodyPr>
            <a:normAutofit/>
          </a:bodyPr>
          <a:lstStyle/>
          <a:p>
            <a:pPr algn="l"/>
            <a:endParaRPr lang="en-IL" dirty="0"/>
          </a:p>
        </p:txBody>
      </p:sp>
      <p:sp>
        <p:nvSpPr>
          <p:cNvPr id="137" name="Isosceles Triangle 136">
            <a:extLst>
              <a:ext uri="{FF2B5EF4-FFF2-40B4-BE49-F238E27FC236}">
                <a16:creationId xmlns:a16="http://schemas.microsoft.com/office/drawing/2014/main" id="{5A7802B6-FF37-40CF-A7E2-6F2A0D9A9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174" y="1270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220" name="Picture 4" descr="Related image">
            <a:extLst>
              <a:ext uri="{FF2B5EF4-FFF2-40B4-BE49-F238E27FC236}">
                <a16:creationId xmlns:a16="http://schemas.microsoft.com/office/drawing/2014/main" id="{792544A9-3A2E-4827-9FCA-26B2A5B429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88604" y="1550139"/>
            <a:ext cx="3765692" cy="3765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Related image">
            <a:extLst>
              <a:ext uri="{FF2B5EF4-FFF2-40B4-BE49-F238E27FC236}">
                <a16:creationId xmlns:a16="http://schemas.microsoft.com/office/drawing/2014/main" id="{F125D3B7-44FC-46A6-B0F5-85B5DC09BE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0054" y="795011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Image result for graph yellow png">
            <a:extLst>
              <a:ext uri="{FF2B5EF4-FFF2-40B4-BE49-F238E27FC236}">
                <a16:creationId xmlns:a16="http://schemas.microsoft.com/office/drawing/2014/main" id="{8FDFD270-B510-4C42-96F4-BB81D677ED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9919" y="2125832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57933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01F4C-FAAD-4202-8537-CCF1F8BB3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1"/>
            <a:ext cx="8596668" cy="793072"/>
          </a:xfrm>
        </p:spPr>
        <p:txBody>
          <a:bodyPr>
            <a:normAutofit/>
          </a:bodyPr>
          <a:lstStyle/>
          <a:p>
            <a:r>
              <a:rPr lang="en-US" sz="4400" dirty="0"/>
              <a:t>Block size varied</a:t>
            </a:r>
            <a:endParaRPr lang="en-IL" sz="44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2F3A04C-34AA-47A2-910B-0D68F4F418D8}"/>
              </a:ext>
            </a:extLst>
          </p:cNvPr>
          <p:cNvSpPr txBox="1">
            <a:spLocks/>
          </p:cNvSpPr>
          <p:nvPr/>
        </p:nvSpPr>
        <p:spPr>
          <a:xfrm>
            <a:off x="677334" y="1270000"/>
            <a:ext cx="8596668" cy="6604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chemeClr val="accent3"/>
                </a:solidFill>
              </a:rPr>
              <a:t>UTXO set size is 0.9MB, clique topology</a:t>
            </a:r>
            <a:endParaRPr lang="en-IL" sz="2800" dirty="0">
              <a:solidFill>
                <a:schemeClr val="accent3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AEB2EFB-7A85-47B2-AC2B-866C7E2609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9922297"/>
              </p:ext>
            </p:extLst>
          </p:nvPr>
        </p:nvGraphicFramePr>
        <p:xfrm>
          <a:off x="337456" y="1930400"/>
          <a:ext cx="9024257" cy="46336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655335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01F4C-FAAD-4202-8537-CCF1F8BB3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US" sz="4400" dirty="0"/>
              <a:t>UTXO Set size varied</a:t>
            </a:r>
            <a:endParaRPr lang="en-IL" sz="44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11F604C-E950-449F-A50D-87AFA1A977CB}"/>
              </a:ext>
            </a:extLst>
          </p:cNvPr>
          <p:cNvSpPr txBox="1">
            <a:spLocks/>
          </p:cNvSpPr>
          <p:nvPr/>
        </p:nvSpPr>
        <p:spPr>
          <a:xfrm>
            <a:off x="677334" y="1270000"/>
            <a:ext cx="8596668" cy="6604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chemeClr val="accent3"/>
                </a:solidFill>
              </a:rPr>
              <a:t>Block size is 1MB, clique topology</a:t>
            </a:r>
            <a:endParaRPr lang="en-IL" sz="2800" dirty="0">
              <a:solidFill>
                <a:schemeClr val="accent3"/>
              </a:solidFill>
            </a:endParaRP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2057ED9D-7CC1-44BE-8724-955EE688BC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9422044"/>
              </p:ext>
            </p:extLst>
          </p:nvPr>
        </p:nvGraphicFramePr>
        <p:xfrm>
          <a:off x="283028" y="1930400"/>
          <a:ext cx="9100457" cy="45574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252358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01F4C-FAAD-4202-8537-CCF1F8BB3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203" y="370114"/>
            <a:ext cx="9445853" cy="1034143"/>
          </a:xfrm>
        </p:spPr>
        <p:txBody>
          <a:bodyPr>
            <a:noAutofit/>
          </a:bodyPr>
          <a:lstStyle/>
          <a:p>
            <a:r>
              <a:rPr lang="en-US" dirty="0"/>
              <a:t>Dissemination process - different topologies</a:t>
            </a:r>
            <a:endParaRPr lang="en-IL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95A989E-9FA7-4D83-86D2-8F427FB9A524}"/>
              </a:ext>
            </a:extLst>
          </p:cNvPr>
          <p:cNvSpPr txBox="1">
            <a:spLocks/>
          </p:cNvSpPr>
          <p:nvPr/>
        </p:nvSpPr>
        <p:spPr>
          <a:xfrm>
            <a:off x="264203" y="1074057"/>
            <a:ext cx="8596668" cy="6604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chemeClr val="accent3"/>
                </a:solidFill>
              </a:rPr>
              <a:t>Block size is 1MB, UTXO set size is 0.9MB</a:t>
            </a:r>
            <a:endParaRPr lang="en-IL" sz="2800" dirty="0">
              <a:solidFill>
                <a:schemeClr val="accent3"/>
              </a:solidFill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50E406A-A2EE-4324-AC12-07527E8540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7893356"/>
              </p:ext>
            </p:extLst>
          </p:nvPr>
        </p:nvGraphicFramePr>
        <p:xfrm>
          <a:off x="264204" y="1930399"/>
          <a:ext cx="9347882" cy="47534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369045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01F4C-FAAD-4202-8537-CCF1F8BB3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US" sz="4400" dirty="0"/>
              <a:t>Different topologies</a:t>
            </a:r>
            <a:endParaRPr lang="en-IL" sz="4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83D2638-69D6-4BD0-BFC3-B2A1E96EDB81}"/>
              </a:ext>
            </a:extLst>
          </p:cNvPr>
          <p:cNvSpPr txBox="1">
            <a:spLocks/>
          </p:cNvSpPr>
          <p:nvPr/>
        </p:nvSpPr>
        <p:spPr>
          <a:xfrm>
            <a:off x="677334" y="1270000"/>
            <a:ext cx="8596668" cy="6604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chemeClr val="accent3"/>
                </a:solidFill>
              </a:rPr>
              <a:t>Block size is 1MB, UTXO set size is 0.9MB</a:t>
            </a:r>
            <a:endParaRPr lang="en-IL" sz="2800" dirty="0">
              <a:solidFill>
                <a:schemeClr val="accent3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F21180B-7638-48E5-BD72-D6EBA3991F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7362917"/>
              </p:ext>
            </p:extLst>
          </p:nvPr>
        </p:nvGraphicFramePr>
        <p:xfrm>
          <a:off x="261258" y="1930400"/>
          <a:ext cx="9012744" cy="47860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10741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B8E45-F156-4BC5-A0D6-180F432CA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Project goals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3203F-0862-4A9B-A342-C60DB42E66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Learn about Bitcoin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Create framework for Bitcoin network analysis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Research how propagation time in network is affected </a:t>
            </a:r>
            <a:br>
              <a:rPr lang="en-US" sz="2400" dirty="0"/>
            </a:br>
            <a:r>
              <a:rPr lang="en-US" sz="2400" dirty="0"/>
              <a:t>by different aspects</a:t>
            </a:r>
          </a:p>
        </p:txBody>
      </p:sp>
      <p:pic>
        <p:nvPicPr>
          <p:cNvPr id="6146" name="Picture 2" descr="Image result for goal yellow png">
            <a:extLst>
              <a:ext uri="{FF2B5EF4-FFF2-40B4-BE49-F238E27FC236}">
                <a16:creationId xmlns:a16="http://schemas.microsoft.com/office/drawing/2014/main" id="{89286FF5-40D9-4287-9EB4-E02D7664D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9147" y="3365129"/>
            <a:ext cx="3880773" cy="3880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48733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DB620-4CD1-4292-8553-F80D33E2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Difficulties and challenges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F09B5-ED06-4DC1-B7FF-FD43D2D9B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234277"/>
            <a:ext cx="8596668" cy="3880773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Bitcoin protocol is only defined by the code itself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Inconsistent AWS operation times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Long transaction sending times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Lack of documentation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Differences between miner node and other nodes </a:t>
            </a:r>
          </a:p>
          <a:p>
            <a:pPr>
              <a:lnSpc>
                <a:spcPct val="200000"/>
              </a:lnSpc>
            </a:pPr>
            <a:endParaRPr lang="en-US" sz="2400" dirty="0"/>
          </a:p>
        </p:txBody>
      </p:sp>
      <p:pic>
        <p:nvPicPr>
          <p:cNvPr id="8194" name="Picture 2" descr="Image result for atlas mythology yellow png">
            <a:extLst>
              <a:ext uri="{FF2B5EF4-FFF2-40B4-BE49-F238E27FC236}">
                <a16:creationId xmlns:a16="http://schemas.microsoft.com/office/drawing/2014/main" id="{3AD35E00-2E36-43F3-ABD4-A9C68CEE0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4393" y="0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Image result for hurdle yellow png">
            <a:extLst>
              <a:ext uri="{FF2B5EF4-FFF2-40B4-BE49-F238E27FC236}">
                <a16:creationId xmlns:a16="http://schemas.microsoft.com/office/drawing/2014/main" id="{A6588CF4-96D8-46B5-B873-3684480BB3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3524" y="2993457"/>
            <a:ext cx="5341483" cy="3493068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73239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s://fontmeme.com/temporary/b73d376f5893d66743a390dcdd1d32cd.png">
            <a:extLst>
              <a:ext uri="{FF2B5EF4-FFF2-40B4-BE49-F238E27FC236}">
                <a16:creationId xmlns:a16="http://schemas.microsoft.com/office/drawing/2014/main" id="{67377B2B-2BBD-4502-8B8B-30E0CE4268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7" y="471148"/>
            <a:ext cx="7883047" cy="155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63DFA-1F84-4205-9E2A-1F1DB5D61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Number of connections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Transaction dependencies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Network bandwidth/latency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Hardware (RAM/cache size, CPU)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Automatically add </a:t>
            </a:r>
            <a:r>
              <a:rPr lang="en-US" sz="2400" dirty="0" err="1"/>
              <a:t>datadir</a:t>
            </a:r>
            <a:r>
              <a:rPr lang="en-US" sz="2400" dirty="0"/>
              <a:t> to AMI</a:t>
            </a:r>
          </a:p>
        </p:txBody>
      </p:sp>
      <p:pic>
        <p:nvPicPr>
          <p:cNvPr id="5124" name="Picture 4" descr="Image result for next yellow png">
            <a:extLst>
              <a:ext uri="{FF2B5EF4-FFF2-40B4-BE49-F238E27FC236}">
                <a16:creationId xmlns:a16="http://schemas.microsoft.com/office/drawing/2014/main" id="{A41FDDCD-F0FF-4CAF-B0DF-0099631930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78" r="22481" b="36247"/>
          <a:stretch/>
        </p:blipFill>
        <p:spPr bwMode="auto">
          <a:xfrm>
            <a:off x="5258696" y="2022929"/>
            <a:ext cx="4251960" cy="356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85853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70FDF-11F2-4873-B0D5-1B036F151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Conclusions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63DFA-1F84-4205-9E2A-1F1DB5D61D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5387" y="1765978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Time of dissemination is linear over block size</a:t>
            </a:r>
          </a:p>
          <a:p>
            <a:pPr>
              <a:lnSpc>
                <a:spcPct val="200000"/>
              </a:lnSpc>
            </a:pPr>
            <a:r>
              <a:rPr lang="en-US" sz="2400" dirty="0">
                <a:highlight>
                  <a:srgbClr val="FF0000"/>
                </a:highlight>
              </a:rPr>
              <a:t>UTXO set size something </a:t>
            </a:r>
            <a:r>
              <a:rPr lang="en-US" sz="2400" dirty="0" err="1">
                <a:highlight>
                  <a:srgbClr val="FF0000"/>
                </a:highlight>
              </a:rPr>
              <a:t>somthing</a:t>
            </a:r>
            <a:endParaRPr lang="en-US" sz="2400" dirty="0">
              <a:highlight>
                <a:srgbClr val="FF0000"/>
              </a:highlight>
            </a:endParaRPr>
          </a:p>
          <a:p>
            <a:pPr>
              <a:lnSpc>
                <a:spcPct val="200000"/>
              </a:lnSpc>
            </a:pPr>
            <a:r>
              <a:rPr lang="en-US" sz="2400" dirty="0"/>
              <a:t>Processing time at each node is a serious bottle neck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6B46C36-928D-4572-96EE-C0E89916EF9B}"/>
              </a:ext>
            </a:extLst>
          </p:cNvPr>
          <p:cNvGrpSpPr/>
          <p:nvPr/>
        </p:nvGrpSpPr>
        <p:grpSpPr>
          <a:xfrm>
            <a:off x="211110" y="1765978"/>
            <a:ext cx="1922490" cy="3929971"/>
            <a:chOff x="8662295" y="428625"/>
            <a:chExt cx="2935488" cy="6000750"/>
          </a:xfrm>
        </p:grpSpPr>
        <p:pic>
          <p:nvPicPr>
            <p:cNvPr id="7" name="Picture 4" descr="http://m.sweetclipart.com/wp-content/uploads/Exclamation-Mark-Yellow-Clip-Art-150x600.png">
              <a:extLst>
                <a:ext uri="{FF2B5EF4-FFF2-40B4-BE49-F238E27FC236}">
                  <a16:creationId xmlns:a16="http://schemas.microsoft.com/office/drawing/2014/main" id="{EC073860-ED76-4F81-B87A-5B5E5A23C7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96375" y="428625"/>
              <a:ext cx="1428750" cy="5715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https://www.pngarts.com/files/3/Bitcoin-PNG-Picture.png">
              <a:extLst>
                <a:ext uri="{FF2B5EF4-FFF2-40B4-BE49-F238E27FC236}">
                  <a16:creationId xmlns:a16="http://schemas.microsoft.com/office/drawing/2014/main" id="{6BEA3DF7-0DD5-456E-9084-75F36721A18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2083"/>
            <a:stretch/>
          </p:blipFill>
          <p:spPr bwMode="auto">
            <a:xfrm>
              <a:off x="8662295" y="4848224"/>
              <a:ext cx="2935488" cy="15811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1606931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134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9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0" name="Isosceles Triangle 139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1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2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3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4" name="Isosceles Triangle 143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5" name="Isosceles Triangle 144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050" name="Picture 2" descr="Image result for bitcoin end">
            <a:extLst>
              <a:ext uri="{FF2B5EF4-FFF2-40B4-BE49-F238E27FC236}">
                <a16:creationId xmlns:a16="http://schemas.microsoft.com/office/drawing/2014/main" id="{29552749-5830-4EA5-BB98-22395D559E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r="-2" b="13326"/>
          <a:stretch/>
        </p:blipFill>
        <p:spPr bwMode="auto">
          <a:xfrm>
            <a:off x="20" y="-1"/>
            <a:ext cx="5394940" cy="6858001"/>
          </a:xfrm>
          <a:custGeom>
            <a:avLst/>
            <a:gdLst>
              <a:gd name="connsiteX0" fmla="*/ 842596 w 5394960"/>
              <a:gd name="connsiteY0" fmla="*/ 0 h 6858000"/>
              <a:gd name="connsiteX1" fmla="*/ 5394960 w 5394960"/>
              <a:gd name="connsiteY1" fmla="*/ 0 h 6858000"/>
              <a:gd name="connsiteX2" fmla="*/ 5394960 w 5394960"/>
              <a:gd name="connsiteY2" fmla="*/ 21851 h 6858000"/>
              <a:gd name="connsiteX3" fmla="*/ 4365943 w 5394960"/>
              <a:gd name="connsiteY3" fmla="*/ 6858000 h 6858000"/>
              <a:gd name="connsiteX4" fmla="*/ 0 w 5394960"/>
              <a:gd name="connsiteY4" fmla="*/ 6858000 h 6858000"/>
              <a:gd name="connsiteX5" fmla="*/ 0 w 5394960"/>
              <a:gd name="connsiteY5" fmla="*/ 566615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0698E8-21DA-438D-9B43-60A4B1252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0563" y="1678665"/>
            <a:ext cx="3887839" cy="23721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587551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2A56D-FFDD-4B9C-A74C-AED3EA8FD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Tools</a:t>
            </a:r>
            <a:endParaRPr lang="en-IL" sz="4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74FAF-9C2E-4A5C-95D0-CDBB16CB8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759" y="2548941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Bitcoin core – C++ bitcoin client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EC2 – AWS service</a:t>
            </a:r>
            <a:endParaRPr lang="en-IL" sz="2400" dirty="0"/>
          </a:p>
        </p:txBody>
      </p:sp>
      <p:pic>
        <p:nvPicPr>
          <p:cNvPr id="5124" name="Picture 4" descr="Compass, Ruler, Circle, Straight-Edge, Gold, Yellow">
            <a:extLst>
              <a:ext uri="{FF2B5EF4-FFF2-40B4-BE49-F238E27FC236}">
                <a16:creationId xmlns:a16="http://schemas.microsoft.com/office/drawing/2014/main" id="{249CB4EC-CBA3-4A1B-AC2F-3CA14DAE5E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4396" y="2097350"/>
            <a:ext cx="3289606" cy="3162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2018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cdn.cloudbet.com/images/Blog/Bitcoin-101/Cloudbet-blog-what-is-blockchain-bitcoin-image.png">
            <a:extLst>
              <a:ext uri="{FF2B5EF4-FFF2-40B4-BE49-F238E27FC236}">
                <a16:creationId xmlns:a16="http://schemas.microsoft.com/office/drawing/2014/main" id="{561BEE1C-E760-49E5-AA34-8D67A7ABC2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33000"/>
                    </a14:imgEffect>
                    <a14:imgEffect>
                      <a14:brightnessContrast contrast="-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409162"/>
            <a:ext cx="12192000" cy="3886200"/>
          </a:xfrm>
          <a:prstGeom prst="rect">
            <a:avLst/>
          </a:prstGeom>
          <a:noFill/>
          <a:ex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DAB452-3532-4D51-964A-BF731F27A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7649" y="816638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dirty="0"/>
              <a:t>What is Bitcoin?</a:t>
            </a:r>
            <a:endParaRPr lang="en-IL" sz="4800" dirty="0"/>
          </a:p>
        </p:txBody>
      </p:sp>
      <p:pic>
        <p:nvPicPr>
          <p:cNvPr id="2050" name="Picture 2" descr="Image result for bitcoin png">
            <a:extLst>
              <a:ext uri="{FF2B5EF4-FFF2-40B4-BE49-F238E27FC236}">
                <a16:creationId xmlns:a16="http://schemas.microsoft.com/office/drawing/2014/main" id="{25A40425-6E28-4BEA-94DE-37F1FAF8E9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164" y="2202754"/>
            <a:ext cx="4697383" cy="3361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bitcoin png">
            <a:extLst>
              <a:ext uri="{FF2B5EF4-FFF2-40B4-BE49-F238E27FC236}">
                <a16:creationId xmlns:a16="http://schemas.microsoft.com/office/drawing/2014/main" id="{629E6CEF-FDC5-4187-BFE4-9DCC03CA4E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5400" y="-1236644"/>
            <a:ext cx="4462236" cy="2550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4306E-BEE3-4B65-95D8-B0FD74C79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6923" y="2551514"/>
            <a:ext cx="6038851" cy="2811724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Clr>
                <a:schemeClr val="bg1"/>
              </a:buClr>
              <a:buNone/>
            </a:pPr>
            <a:r>
              <a:rPr lang="en-US" sz="2800" dirty="0">
                <a:solidFill>
                  <a:schemeClr val="accent3">
                    <a:lumMod val="75000"/>
                  </a:schemeClr>
                </a:solidFill>
              </a:rPr>
              <a:t>Most common cryptocurrency</a:t>
            </a:r>
          </a:p>
          <a:p>
            <a:pPr marL="0" indent="0">
              <a:lnSpc>
                <a:spcPct val="250000"/>
              </a:lnSpc>
              <a:buClr>
                <a:schemeClr val="bg1"/>
              </a:buClr>
              <a:buNone/>
            </a:pPr>
            <a:r>
              <a:rPr lang="en-US" sz="2800" dirty="0">
                <a:solidFill>
                  <a:schemeClr val="accent3">
                    <a:lumMod val="75000"/>
                  </a:schemeClr>
                </a:solidFill>
              </a:rPr>
              <a:t>Based on blockchain technology</a:t>
            </a:r>
          </a:p>
          <a:p>
            <a:pPr marL="0" indent="0">
              <a:lnSpc>
                <a:spcPct val="200000"/>
              </a:lnSpc>
              <a:buClr>
                <a:schemeClr val="bg1"/>
              </a:buClr>
              <a:buNone/>
            </a:pPr>
            <a:r>
              <a:rPr lang="en-US" sz="2800" dirty="0">
                <a:solidFill>
                  <a:schemeClr val="accent3">
                    <a:lumMod val="75000"/>
                  </a:schemeClr>
                </a:solidFill>
              </a:rPr>
              <a:t>Solves key cryptocurrency problems</a:t>
            </a:r>
          </a:p>
        </p:txBody>
      </p:sp>
    </p:spTree>
    <p:extLst>
      <p:ext uri="{BB962C8B-B14F-4D97-AF65-F5344CB8AC3E}">
        <p14:creationId xmlns:p14="http://schemas.microsoft.com/office/powerpoint/2010/main" val="881717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F9EB8-4CB0-4F92-95F4-1E8541791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Bitcoin Blockchain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543B8-7303-4518-A747-E7933ECAA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834" y="2367627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Blocks</a:t>
            </a:r>
            <a:endParaRPr lang="en-US" sz="2200" dirty="0"/>
          </a:p>
          <a:p>
            <a:pPr>
              <a:lnSpc>
                <a:spcPct val="200000"/>
              </a:lnSpc>
            </a:pPr>
            <a:r>
              <a:rPr lang="en-US" sz="2400" dirty="0"/>
              <a:t>Transactions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UTXO set </a:t>
            </a:r>
            <a:endParaRPr lang="en-IL" sz="2400" dirty="0"/>
          </a:p>
        </p:txBody>
      </p:sp>
      <p:pic>
        <p:nvPicPr>
          <p:cNvPr id="7170" name="Picture 2" descr="Image result for chains yellow png">
            <a:extLst>
              <a:ext uri="{FF2B5EF4-FFF2-40B4-BE49-F238E27FC236}">
                <a16:creationId xmlns:a16="http://schemas.microsoft.com/office/drawing/2014/main" id="{96ADA6A4-A6C9-4C23-B500-918427A52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5855" y="709742"/>
            <a:ext cx="5861153" cy="5861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4572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5D734-0284-4FB1-B21E-60D2DBD66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Blocks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BF7C1F-0EB8-4996-BEB0-6FB4333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</p:spPr>
        <p:txBody>
          <a:bodyPr>
            <a:normAutofit fontScale="92500"/>
          </a:bodyPr>
          <a:lstStyle/>
          <a:p>
            <a:pPr fontAlgn="base">
              <a:lnSpc>
                <a:spcPct val="200000"/>
              </a:lnSpc>
            </a:pPr>
            <a:r>
              <a:rPr lang="en-US" sz="2400" dirty="0"/>
              <a:t>Block Version Number</a:t>
            </a:r>
          </a:p>
          <a:p>
            <a:pPr fontAlgn="base">
              <a:lnSpc>
                <a:spcPct val="200000"/>
              </a:lnSpc>
            </a:pPr>
            <a:r>
              <a:rPr lang="en-US" sz="2400" dirty="0"/>
              <a:t>Previous Block Hash</a:t>
            </a:r>
          </a:p>
          <a:p>
            <a:pPr fontAlgn="base">
              <a:lnSpc>
                <a:spcPct val="200000"/>
              </a:lnSpc>
            </a:pPr>
            <a:r>
              <a:rPr lang="en-US" sz="2400" dirty="0"/>
              <a:t>Mining Difficulty Target</a:t>
            </a:r>
          </a:p>
          <a:p>
            <a:pPr fontAlgn="base">
              <a:lnSpc>
                <a:spcPct val="200000"/>
              </a:lnSpc>
            </a:pPr>
            <a:r>
              <a:rPr lang="en-US" sz="2400" dirty="0"/>
              <a:t>Nonce</a:t>
            </a:r>
          </a:p>
          <a:p>
            <a:pPr fontAlgn="base">
              <a:lnSpc>
                <a:spcPct val="200000"/>
              </a:lnSpc>
            </a:pPr>
            <a:r>
              <a:rPr lang="en-US" sz="2400" dirty="0"/>
              <a:t>Transactions</a:t>
            </a:r>
          </a:p>
        </p:txBody>
      </p:sp>
      <p:pic>
        <p:nvPicPr>
          <p:cNvPr id="2050" name="Picture 2" descr="Merkle Tree">
            <a:extLst>
              <a:ext uri="{FF2B5EF4-FFF2-40B4-BE49-F238E27FC236}">
                <a16:creationId xmlns:a16="http://schemas.microsoft.com/office/drawing/2014/main" id="{5FB83380-C3F0-4629-94DC-8A5889CB18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980"/>
          <a:stretch/>
        </p:blipFill>
        <p:spPr bwMode="auto">
          <a:xfrm>
            <a:off x="4617528" y="1277374"/>
            <a:ext cx="4358832" cy="5493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2012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61677-623D-4EEF-A828-C2A0A813C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Transactions</a:t>
            </a:r>
          </a:p>
        </p:txBody>
      </p:sp>
      <p:sp>
        <p:nvSpPr>
          <p:cNvPr id="4" name="AutoShape 2" descr="Related image">
            <a:extLst>
              <a:ext uri="{FF2B5EF4-FFF2-40B4-BE49-F238E27FC236}">
                <a16:creationId xmlns:a16="http://schemas.microsoft.com/office/drawing/2014/main" id="{19F5DE34-9A58-4D57-AD53-E1153762A2C6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677334" y="1867607"/>
            <a:ext cx="8596668" cy="5229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400" dirty="0"/>
              <a:t>Inputs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 err="1"/>
              <a:t>Prev</a:t>
            </a:r>
            <a:r>
              <a:rPr lang="en-US" sz="2400" dirty="0"/>
              <a:t> </a:t>
            </a:r>
            <a:r>
              <a:rPr lang="en-US" sz="2400" dirty="0" err="1"/>
              <a:t>tx</a:t>
            </a:r>
            <a:endParaRPr lang="en-US" sz="24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Index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Private key</a:t>
            </a:r>
          </a:p>
          <a:p>
            <a:r>
              <a:rPr lang="en-US" sz="2400" dirty="0"/>
              <a:t>Outputs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Value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Public key</a:t>
            </a:r>
          </a:p>
        </p:txBody>
      </p:sp>
      <p:pic>
        <p:nvPicPr>
          <p:cNvPr id="4108" name="Picture 12" descr="Image result for bitcoin transaction png">
            <a:extLst>
              <a:ext uri="{FF2B5EF4-FFF2-40B4-BE49-F238E27FC236}">
                <a16:creationId xmlns:a16="http://schemas.microsoft.com/office/drawing/2014/main" id="{88DCEB1B-4922-4E44-9F88-7A1C57063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8548" y="1270000"/>
            <a:ext cx="7620000" cy="479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9980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6F93A-64A1-43E4-B5DA-FDAF0CD36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UTXO set example</a:t>
            </a:r>
          </a:p>
        </p:txBody>
      </p:sp>
      <p:pic>
        <p:nvPicPr>
          <p:cNvPr id="1026" name="Picture 2" descr="The diagram illustrates the anatomy of bitcoin transactions. We have transactions A, B, and C owned by Alice, Bob, and Charlie, respectively. We can see that previous transactions to Alice and Bob are referenced in their respective transactions to Charlie, forming a chain of transactions.">
            <a:extLst>
              <a:ext uri="{FF2B5EF4-FFF2-40B4-BE49-F238E27FC236}">
                <a16:creationId xmlns:a16="http://schemas.microsoft.com/office/drawing/2014/main" id="{497FFA60-B848-4A62-9370-FFAD93D91B1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629" y="1910751"/>
            <a:ext cx="9014674" cy="4337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087E4B-54C8-4EB1-9F9E-668E4F5E6D5E}"/>
              </a:ext>
            </a:extLst>
          </p:cNvPr>
          <p:cNvSpPr/>
          <p:nvPr/>
        </p:nvSpPr>
        <p:spPr>
          <a:xfrm>
            <a:off x="5234940" y="1615440"/>
            <a:ext cx="3870960" cy="4884420"/>
          </a:xfrm>
          <a:prstGeom prst="rect">
            <a:avLst/>
          </a:prstGeom>
          <a:solidFill>
            <a:schemeClr val="bg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277C87-0378-4751-B95F-418520C1DF71}"/>
              </a:ext>
            </a:extLst>
          </p:cNvPr>
          <p:cNvSpPr/>
          <p:nvPr/>
        </p:nvSpPr>
        <p:spPr>
          <a:xfrm>
            <a:off x="3109206" y="238506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99AB33-D786-461C-B1A2-CDCFF5CEA699}"/>
              </a:ext>
            </a:extLst>
          </p:cNvPr>
          <p:cNvSpPr/>
          <p:nvPr/>
        </p:nvSpPr>
        <p:spPr>
          <a:xfrm>
            <a:off x="3108960" y="313182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3215AF-2486-450A-8596-72CE7FFB3095}"/>
              </a:ext>
            </a:extLst>
          </p:cNvPr>
          <p:cNvSpPr/>
          <p:nvPr/>
        </p:nvSpPr>
        <p:spPr>
          <a:xfrm>
            <a:off x="3116580" y="452628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78638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560</Words>
  <Application>Microsoft Office PowerPoint</Application>
  <PresentationFormat>Widescreen</PresentationFormat>
  <Paragraphs>175</Paragraphs>
  <Slides>33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Trebuchet MS</vt:lpstr>
      <vt:lpstr>Wingdings</vt:lpstr>
      <vt:lpstr>Wingdings 3</vt:lpstr>
      <vt:lpstr>Facet</vt:lpstr>
      <vt:lpstr>Bitcoin Throughput Analysis</vt:lpstr>
      <vt:lpstr>Outline</vt:lpstr>
      <vt:lpstr>Project goals</vt:lpstr>
      <vt:lpstr>Tools</vt:lpstr>
      <vt:lpstr>What is Bitcoin?</vt:lpstr>
      <vt:lpstr>Bitcoin Blockchain</vt:lpstr>
      <vt:lpstr>Blocks</vt:lpstr>
      <vt:lpstr>Transactions</vt:lpstr>
      <vt:lpstr>UTXO set example</vt:lpstr>
      <vt:lpstr>UTXO set example</vt:lpstr>
      <vt:lpstr>Bitcoin scalability problem</vt:lpstr>
      <vt:lpstr>Parameters of interest</vt:lpstr>
      <vt:lpstr>Block Size</vt:lpstr>
      <vt:lpstr>UTXO Set Size</vt:lpstr>
      <vt:lpstr>Topology</vt:lpstr>
      <vt:lpstr>Our Setup</vt:lpstr>
      <vt:lpstr>Scripts</vt:lpstr>
      <vt:lpstr>Main script 1/5</vt:lpstr>
      <vt:lpstr>Main script 2/5</vt:lpstr>
      <vt:lpstr>Main script  3/5</vt:lpstr>
      <vt:lpstr>Main script  4/5</vt:lpstr>
      <vt:lpstr>Main script  5/5</vt:lpstr>
      <vt:lpstr>Creating initial blockchain script</vt:lpstr>
      <vt:lpstr>Auxiliary scripts </vt:lpstr>
      <vt:lpstr>results</vt:lpstr>
      <vt:lpstr>Block size varied</vt:lpstr>
      <vt:lpstr>UTXO Set size varied</vt:lpstr>
      <vt:lpstr>Dissemination process - different topologies</vt:lpstr>
      <vt:lpstr>Different topologies</vt:lpstr>
      <vt:lpstr>Difficulties and challenges</vt:lpstr>
      <vt:lpstr>PowerPoint Presentation</vt:lpstr>
      <vt:lpstr>Conclusions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Bitcoin Throughput Analysis</dc:title>
  <dc:creator>topitzik</dc:creator>
  <cp:lastModifiedBy>topitzik</cp:lastModifiedBy>
  <cp:revision>11</cp:revision>
  <dcterms:created xsi:type="dcterms:W3CDTF">2019-04-08T14:15:39Z</dcterms:created>
  <dcterms:modified xsi:type="dcterms:W3CDTF">2019-04-08T18:24:26Z</dcterms:modified>
</cp:coreProperties>
</file>